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75" r:id="rId6"/>
  </p:sldMasterIdLst>
  <p:notesMasterIdLst>
    <p:notesMasterId r:id="rId14"/>
  </p:notesMasterIdLst>
  <p:handoutMasterIdLst>
    <p:handoutMasterId r:id="rId15"/>
  </p:handoutMasterIdLst>
  <p:sldIdLst>
    <p:sldId id="297" r:id="rId7"/>
    <p:sldId id="283" r:id="rId8"/>
    <p:sldId id="284" r:id="rId9"/>
    <p:sldId id="285" r:id="rId10"/>
    <p:sldId id="286" r:id="rId11"/>
    <p:sldId id="287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1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>
      <p:cViewPr varScale="1">
        <p:scale>
          <a:sx n="70" d="100"/>
          <a:sy n="70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83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82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094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565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80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208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29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965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147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250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942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73E4-B350-4EE0-A30F-43224037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36595-85BD-49EA-ADBA-DF69CA4FE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5FCBA-5967-40CE-89A1-EB413928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100D4-F865-490A-B85C-072B75E184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BA5A6-0BC9-40EE-8AA2-D9F7F25F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67263-7519-460B-B833-F92D337D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8BC25-BEC1-4A40-AE40-6A71F8029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91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4953-999A-4D62-9232-FB8B5D90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91E1-5628-431A-957A-7602D4DB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1BB99-4B37-4DD0-AF9D-085294261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100D4-F865-490A-B85C-072B75E184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286CC-7574-4F76-90FE-4C605F6E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FAC49-7253-4FA7-848D-A2ED7C92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8BC25-BEC1-4A40-AE40-6A71F8029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02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A66D1-37A4-409B-B322-FAC3608C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749BB-ED15-44C3-955B-E5569E76B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33A18-86AE-4E52-8BC1-C04DD5DE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100D4-F865-490A-B85C-072B75E184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96A0-84F0-47A4-8622-82ABC0CE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27DC8-4F86-4005-ACB9-4BCE83A9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8BC25-BEC1-4A40-AE40-6A71F8029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898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943B-1906-44D2-8FC5-5DB30395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AA8EF-6425-48FF-A0C0-631891647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14168-CEFB-4D09-813A-C9AB88EB0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08EE8-5055-4EBE-8539-9DFEB7EF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100D4-F865-490A-B85C-072B75E184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C6464-F63F-4914-B159-B5E3117E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C1D61-FB2F-465E-AED1-9292E94C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8BC25-BEC1-4A40-AE40-6A71F8029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5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1F77-81B3-48D4-B1BD-7622A882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1BB5A-7257-4D6E-AEDF-314C5927F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2EDB-EE1B-47A5-B9CD-3E4341C48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13E33-B653-4689-B236-D8E434364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E06B3-EF66-4020-8FBD-AD398F71C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2FCBCD-6DA0-4C22-8600-3041F7CB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100D4-F865-490A-B85C-072B75E184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A6E0E-C0B5-4ECC-A9DE-C7445A53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62A7A-8390-49F5-9D69-F6A1450F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8BC25-BEC1-4A40-AE40-6A71F8029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713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64F4-B947-47D3-A441-BB5FA72B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14867-638C-4D48-AF94-42474094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100D4-F865-490A-B85C-072B75E184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6E248-FB86-4E3B-8D86-2EB22E28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94A8A-ABD1-48ED-AF34-B52DB33A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8BC25-BEC1-4A40-AE40-6A71F8029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447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BE221-0DB0-4AC4-9732-70DA94A9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100D4-F865-490A-B85C-072B75E184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F2CAE-78FF-4BAF-89D3-5E3D2419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9B5B6-2D31-42A6-89B6-6F6AD1CD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8BC25-BEC1-4A40-AE40-6A71F8029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20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20AF-5B37-4B02-8DB5-F21056BF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4F73-B09D-44FE-810A-8D5823AEC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89CF2-CADC-400D-B108-ED4A2A519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6D60B-0D15-4165-827D-1F9BEBB5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100D4-F865-490A-B85C-072B75E184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69BD0-3FA8-4918-BEB4-C0961871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4645F-9923-4E07-B2AC-6C5F01F2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8BC25-BEC1-4A40-AE40-6A71F8029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47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A6FB-EF59-4AF6-BF05-A513508B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C7716-64A1-4A22-BE15-0A6EA8FF4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B2599-0D88-4DDE-95A6-291D75170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A749F-EE30-4FED-9505-8DFB9ABD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100D4-F865-490A-B85C-072B75E184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80FCA-B27D-4377-A3EE-D07098F7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1A6DA-F8A2-4574-8722-2752B1A9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8BC25-BEC1-4A40-AE40-6A71F8029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976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9C48-0768-471A-A84E-D75F6955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86146-3426-45C6-8477-E470E9EFC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B29CA-0A01-45A2-B57B-C88ED2E3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100D4-F865-490A-B85C-072B75E184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B02D1-EDF4-41C7-8C19-B0D18789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7FFBC-4776-4D51-A7A9-DFADAA9B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8BC25-BEC1-4A40-AE40-6A71F8029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3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6F82EA-326A-4727-B8A3-2C1796A9D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B6B4D-2713-41B3-B48E-1A4298A0B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999C4-7CB3-4956-ACCC-C65F1DB5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100D4-F865-490A-B85C-072B75E184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B669F-576C-4874-92DF-5FA62B93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E291-CA7B-46F4-A8C4-0E0824F0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8BC25-BEC1-4A40-AE40-6A71F8029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420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5CC29-D4C1-43AF-92DE-EAC9F1236EA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15745-2F8B-4195-AD23-8A2542AF7C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5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3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D5F2F8-90F9-4754-868F-131D6B3E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89CAF-2A7C-4E24-946D-A7C58FA0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8F778-0D82-4A61-895E-9290AADE2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100D4-F865-490A-B85C-072B75E184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7291C-D9EE-4F18-A723-74DC42BF0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ECD83-5721-4E5A-9817-4A2F93ECB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8BC25-BEC1-4A40-AE40-6A71F8029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99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3360689"/>
            <a:ext cx="2329727" cy="26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37590" y="1796628"/>
            <a:ext cx="11009735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996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2996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996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4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18: MÓN</a:t>
            </a:r>
            <a:r>
              <a:rPr kumimoji="0" lang="en-US" sz="4045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QUÀ ĐẶC BIỆT</a:t>
            </a:r>
            <a:r>
              <a:rPr kumimoji="0" lang="en-US" sz="404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(TIẾT 3)</a:t>
            </a:r>
            <a:endParaRPr kumimoji="0" lang="en-US" sz="404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34" y="3181408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51224" y="15400"/>
            <a:ext cx="2220345" cy="28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00906" y="240575"/>
            <a:ext cx="2228365" cy="26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325198" y="961511"/>
            <a:ext cx="1601551" cy="17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282461" y="3621919"/>
            <a:ext cx="1361336" cy="99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615" y="3643049"/>
            <a:ext cx="3988945" cy="284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2807594" y="774108"/>
            <a:ext cx="6928834" cy="32644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0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TỊNH KỲ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778092" y="5659193"/>
            <a:ext cx="5164428" cy="393738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0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VIÊN:NGUYỄN THỊ HÙNG.</a:t>
            </a:r>
          </a:p>
        </p:txBody>
      </p:sp>
    </p:spTree>
    <p:extLst>
      <p:ext uri="{BB962C8B-B14F-4D97-AF65-F5344CB8AC3E}">
        <p14:creationId xmlns:p14="http://schemas.microsoft.com/office/powerpoint/2010/main" val="29690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10405" y="606115"/>
            <a:ext cx="59436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FF0000"/>
                </a:solidFill>
              </a:rPr>
              <a:t>LUYỆN TẬP</a:t>
            </a:r>
          </a:p>
        </p:txBody>
      </p:sp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31879" y="-299682"/>
            <a:ext cx="2220345" cy="28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16606" y="-184784"/>
            <a:ext cx="2228365" cy="26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37590" y="1796628"/>
            <a:ext cx="11009735" cy="73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404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CHỈ ĐẶC ĐIỂM; CÂU KHIẾN</a:t>
            </a:r>
          </a:p>
        </p:txBody>
      </p:sp>
    </p:spTree>
    <p:extLst>
      <p:ext uri="{BB962C8B-B14F-4D97-AF65-F5344CB8AC3E}">
        <p14:creationId xmlns:p14="http://schemas.microsoft.com/office/powerpoint/2010/main" val="10663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1219200"/>
            <a:ext cx="11356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7370" y="2516786"/>
            <a:ext cx="43556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giờ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Văn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endParaRPr lang="en-US" sz="2800" dirty="0">
              <a:latin typeface="+mj-lt"/>
            </a:endParaRPr>
          </a:p>
          <a:p>
            <a:r>
              <a:rPr lang="en-US" sz="2800" dirty="0" err="1">
                <a:latin typeface="+mj-lt"/>
              </a:rPr>
              <a:t>Lớp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lặng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nghe</a:t>
            </a:r>
            <a:endParaRPr lang="en-US" sz="2800" dirty="0">
              <a:latin typeface="+mj-lt"/>
            </a:endParaRPr>
          </a:p>
          <a:p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“</a:t>
            </a:r>
            <a:r>
              <a:rPr lang="en-US" sz="2800" dirty="0" err="1">
                <a:latin typeface="+mj-lt"/>
              </a:rPr>
              <a:t>Mẹ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bão</a:t>
            </a:r>
            <a:r>
              <a:rPr lang="en-US" sz="2800" dirty="0">
                <a:latin typeface="+mj-lt"/>
              </a:rPr>
              <a:t>”</a:t>
            </a:r>
          </a:p>
          <a:p>
            <a:r>
              <a:rPr lang="en-US" sz="2800" dirty="0" err="1">
                <a:latin typeface="+mj-lt"/>
              </a:rPr>
              <a:t>Cô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giảng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miệt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mài</a:t>
            </a:r>
            <a:r>
              <a:rPr lang="en-US" sz="2800" dirty="0">
                <a:latin typeface="+mj-lt"/>
              </a:rPr>
              <a:t> say </a:t>
            </a:r>
            <a:r>
              <a:rPr lang="en-US" sz="2800" dirty="0" err="1">
                <a:latin typeface="+mj-lt"/>
              </a:rPr>
              <a:t>mê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7892" y="2516786"/>
            <a:ext cx="48285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Ai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mình</a:t>
            </a:r>
            <a:endParaRPr lang="en-US" sz="2800" dirty="0">
              <a:latin typeface="+mj-lt"/>
            </a:endParaRPr>
          </a:p>
          <a:p>
            <a:r>
              <a:rPr lang="en-US" sz="2800" dirty="0" err="1">
                <a:latin typeface="+mj-lt"/>
              </a:rPr>
              <a:t>Dịu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dàng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đảm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đang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tảo</a:t>
            </a:r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Ai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thương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thương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bố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mình</a:t>
            </a:r>
            <a:endParaRPr lang="en-US" sz="2800" dirty="0">
              <a:latin typeface="+mj-lt"/>
            </a:endParaRPr>
          </a:p>
          <a:p>
            <a:r>
              <a:rPr lang="en-US" sz="2800" dirty="0" err="1">
                <a:latin typeface="+mj-lt"/>
              </a:rPr>
              <a:t>Vụng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chăm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ngày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bão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97077" y="4497986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Nguyễn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Thị</a:t>
            </a:r>
            <a:r>
              <a:rPr lang="en-US" dirty="0">
                <a:latin typeface="+mj-lt"/>
              </a:rPr>
              <a:t> Mai)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3424727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05200" y="3418268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316684"/>
            <a:ext cx="1190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10000" y="4335734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72200" y="3424727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96200" y="3424727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197077" y="3424727"/>
            <a:ext cx="936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59175" y="3888386"/>
            <a:ext cx="2165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16175" y="4362257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050" y="-47853"/>
            <a:ext cx="2220345" cy="234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16606" y="-184784"/>
            <a:ext cx="2228365" cy="26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14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7609" y="304800"/>
            <a:ext cx="9619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</a:rPr>
              <a:t>2.Ghép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kiểu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524000"/>
            <a:ext cx="749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- </a:t>
            </a:r>
            <a:r>
              <a:rPr lang="en-US" sz="3200" dirty="0" err="1">
                <a:latin typeface="+mj-lt"/>
              </a:rPr>
              <a:t>Chị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xóa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dòng</a:t>
            </a:r>
            <a:r>
              <a:rPr lang="en-US" sz="3200" dirty="0">
                <a:latin typeface="+mj-lt"/>
              </a:rPr>
              <a:t> “</a:t>
            </a:r>
            <a:r>
              <a:rPr lang="en-US" sz="3200" dirty="0" err="1">
                <a:latin typeface="+mj-lt"/>
              </a:rPr>
              <a:t>Nấu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ăn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ngon</a:t>
            </a:r>
            <a:r>
              <a:rPr lang="en-US" sz="3200" dirty="0">
                <a:latin typeface="+mj-lt"/>
              </a:rPr>
              <a:t>” </a:t>
            </a:r>
            <a:r>
              <a:rPr lang="en-US" sz="3200" dirty="0" err="1">
                <a:latin typeface="+mj-lt"/>
              </a:rPr>
              <a:t>đi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chị</a:t>
            </a:r>
            <a:r>
              <a:rPr lang="en-US" sz="3200" dirty="0">
                <a:latin typeface="+mj-lt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7609" y="2816798"/>
            <a:ext cx="4328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- A,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rất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đẹp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trai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nữa</a:t>
            </a:r>
            <a:r>
              <a:rPr lang="en-US" sz="3200" dirty="0">
                <a:latin typeface="+mj-lt"/>
              </a:rPr>
              <a:t> ạ!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025857"/>
            <a:ext cx="6489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- </a:t>
            </a:r>
            <a:r>
              <a:rPr lang="en-US" sz="3200" dirty="0" err="1">
                <a:latin typeface="+mj-lt"/>
              </a:rPr>
              <a:t>Chị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cắm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cúi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thêm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tấm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thiệp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9167" y="5187223"/>
            <a:ext cx="162256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+mj-lt"/>
              </a:rPr>
              <a:t>Câu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kể</a:t>
            </a:r>
            <a:endParaRPr lang="en-US" sz="4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7923" y="5187875"/>
            <a:ext cx="1992853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+mj-lt"/>
              </a:rPr>
              <a:t>Câu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cảm</a:t>
            </a:r>
            <a:endParaRPr lang="en-US" sz="4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187875"/>
            <a:ext cx="227818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+mj-lt"/>
              </a:rPr>
              <a:t>Câu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khiến</a:t>
            </a:r>
            <a:endParaRPr lang="en-US" sz="4000" dirty="0">
              <a:latin typeface="+mj-lt"/>
            </a:endParaRPr>
          </a:p>
        </p:txBody>
      </p:sp>
      <p:pic>
        <p:nvPicPr>
          <p:cNvPr id="1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16606" y="-184784"/>
            <a:ext cx="2228365" cy="26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68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715E-6 -3.7037E-7 L 0.51067 -0.174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4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17E-6 -1.85185E-6 L 0.12558 -0.330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3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115E-6 -1.85185E-6 L 0.13157 -0.530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2" y="-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457200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+mj-lt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Nêu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dấu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hiệu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khiến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1150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    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Dấu hiệu nhận biết một câu là câu khiến gồm: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  <a:latin typeface="+mj-lt"/>
              </a:rPr>
              <a:t>Trong câu chứa các từ: thôi, hãy, đi, quá, lắm, 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  <a:latin typeface="+mj-lt"/>
              </a:rPr>
              <a:t>Câu kết thúc bằng dấu chấm than hoặc dấu chấm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  <a:latin typeface="+mj-lt"/>
              </a:rPr>
              <a:t>Câu có ý nghĩa mang tính chất ra lệnh, khuyên bảo, đề nghị.</a:t>
            </a:r>
          </a:p>
          <a:p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16606" y="-184784"/>
            <a:ext cx="2228365" cy="26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0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88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           4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hãy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đừng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chớ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thôi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nhé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khiến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huống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376510"/>
            <a:ext cx="7396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Nhờ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thân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hướng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dẫn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bưu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thiếp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571749"/>
            <a:ext cx="8614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trật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xem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phim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rạp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760349"/>
            <a:ext cx="5476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bố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thăm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quê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953862"/>
            <a:ext cx="8119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bố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mua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cuốn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truyện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mình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thích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6203" y="2025074"/>
            <a:ext cx="6752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M: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Chị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hướng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dẫn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làm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bưu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thiếp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đi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6203" y="3131698"/>
            <a:ext cx="489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+mj-lt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trật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tự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một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chút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nào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3353" y="4327798"/>
            <a:ext cx="5828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+mj-lt"/>
              </a:rPr>
              <a:t>Bố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mẹ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ơi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sắp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tới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mình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về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quê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nhé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6203" y="5566049"/>
            <a:ext cx="6078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+mj-lt"/>
              </a:rPr>
              <a:t>Bố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mua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cho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con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cuốn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truyện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kia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đi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!</a:t>
            </a:r>
          </a:p>
        </p:txBody>
      </p:sp>
      <p:pic>
        <p:nvPicPr>
          <p:cNvPr id="1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70146" y="107324"/>
            <a:ext cx="1566930" cy="141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6930" cy="141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2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209800" y="13"/>
            <a:ext cx="77724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18" rIns="9140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 nhiên và Xã hội:</a:t>
            </a:r>
            <a:r>
              <a:rPr kumimoji="0" lang="en-US" altLang="en-US" sz="3600" b="0" i="0" u="sng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LOÀI VẬT SỐNG Ở ĐÂU ?</a:t>
            </a:r>
          </a:p>
        </p:txBody>
      </p:sp>
      <p:sp>
        <p:nvSpPr>
          <p:cNvPr id="425991" name="Text Box 7"/>
          <p:cNvSpPr txBox="1">
            <a:spLocks noChangeArrowheads="1"/>
          </p:cNvSpPr>
          <p:nvPr/>
        </p:nvSpPr>
        <p:spPr bwMode="auto">
          <a:xfrm>
            <a:off x="1600200" y="1460538"/>
            <a:ext cx="9067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18" rIns="9140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gì nhảy nhót leo trèo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Mình đầy lông lá, nhăn nheo làm trò?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5993" name="Picture 9" descr="30svp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895600"/>
            <a:ext cx="5029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rstc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7848600" cy="6629400"/>
          </a:xfrm>
          <a:prstGeom prst="rect">
            <a:avLst/>
          </a:prstGeom>
        </p:spPr>
        <p:txBody>
          <a:bodyPr spcFirstLastPara="1" wrap="none" lIns="91400" tIns="45718" rIns="91400" bIns="45718" fromWordArt="1">
            <a:prstTxWarp prst="textArchUp">
              <a:avLst>
                <a:gd name="adj" fmla="val 9612722"/>
              </a:avLst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Chúc các em chăm ngoan học giỏi</a:t>
            </a:r>
            <a:r>
              <a:rPr kumimoji="0" lang="pt-BR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!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.VnTim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73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1" grpId="0"/>
    </p:bld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a4f35948-e619-41b3-aa29-22878b09cfd2"/>
    <ds:schemaRef ds:uri="http://purl.org/dc/elements/1.1/"/>
    <ds:schemaRef ds:uri="40262f94-9f35-4ac3-9a90-690165a166b7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463</TotalTime>
  <Words>375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.VnTime</vt:lpstr>
      <vt:lpstr>Arial</vt:lpstr>
      <vt:lpstr>Calibri</vt:lpstr>
      <vt:lpstr>Calibri Light</vt:lpstr>
      <vt:lpstr>Times New Roman</vt:lpstr>
      <vt:lpstr>Children Friends 16x9</vt:lpstr>
      <vt:lpstr>7_Default Design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10: Chủ điểm: MÁI NHÀ YÊU THƯƠNG  BÀI 18: MÓN QUÀ ĐẶT BIỆT</dc:title>
  <dc:creator>GMT</dc:creator>
  <cp:lastModifiedBy>Administrator</cp:lastModifiedBy>
  <cp:revision>15</cp:revision>
  <dcterms:created xsi:type="dcterms:W3CDTF">2022-10-19T07:27:03Z</dcterms:created>
  <dcterms:modified xsi:type="dcterms:W3CDTF">2024-11-14T04:57:01Z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